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2" r:id="rId19"/>
    <p:sldId id="274" r:id="rId20"/>
    <p:sldId id="273" r:id="rId21"/>
    <p:sldId id="276" r:id="rId22"/>
    <p:sldId id="275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221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06E51-CC0B-4076-AED2-3208CD649195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7908D-6E92-41BF-8CE2-EC3FA268C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General Equations of heat transfer for some specified conditions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312" y="1600200"/>
            <a:ext cx="5752488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180" y="2890837"/>
            <a:ext cx="784002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224" y="3929063"/>
            <a:ext cx="5525976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8818" y="5067300"/>
            <a:ext cx="6173932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Thermal Conductivity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447800"/>
            <a:ext cx="8001000" cy="4052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Conductivity of Gases: </a:t>
            </a:r>
            <a:r>
              <a:rPr lang="en-US" sz="2400" dirty="0" smtClean="0"/>
              <a:t>kinetic theory at moderately low temperature</a:t>
            </a:r>
          </a:p>
          <a:p>
            <a:pPr marL="341313" indent="-341313">
              <a:spcAft>
                <a:spcPts val="800"/>
              </a:spcAft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At high temperature region, the molecules have the higher velocity than the low temperature region.</a:t>
            </a:r>
          </a:p>
          <a:p>
            <a:pPr marL="341313" indent="-341313">
              <a:spcAft>
                <a:spcPts val="800"/>
              </a:spcAft>
              <a:buFont typeface="Wingdings" pitchFamily="2" charset="2"/>
              <a:buChar char="q"/>
            </a:pPr>
            <a:r>
              <a:rPr lang="en-US" sz="2400" dirty="0" smtClean="0"/>
              <a:t>Molecules are in continuous random motion, colliding with each others and exchanging energy and momentum.</a:t>
            </a:r>
          </a:p>
          <a:p>
            <a:pPr marL="341313" indent="-341313">
              <a:spcAft>
                <a:spcPts val="800"/>
              </a:spcAft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If molecules move from higher temperature region to low temperature region, it transport kinetic energy to low temperature region through collision with low temperature molecules.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171574"/>
            <a:ext cx="6027343" cy="56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Thermal Conductivity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Thermal Conductivity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438400"/>
            <a:ext cx="5557643" cy="323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371600"/>
            <a:ext cx="5138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Thermal Conductivity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1" y="1143000"/>
            <a:ext cx="5519738" cy="539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Thermal Conductivity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6810"/>
            <a:ext cx="4914900" cy="540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Thermal Conductivity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723" t="16387" r="34873" b="47989"/>
          <a:stretch>
            <a:fillRect/>
          </a:stretch>
        </p:blipFill>
        <p:spPr bwMode="auto">
          <a:xfrm>
            <a:off x="1752600" y="1295400"/>
            <a:ext cx="5785104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Energy transfer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insulating material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Methods of energy transfer in insulating materials:</a:t>
            </a:r>
          </a:p>
          <a:p>
            <a:endParaRPr lang="en-US" sz="2800" dirty="0" smtClean="0"/>
          </a:p>
          <a:p>
            <a:pPr marL="395288"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Conduction through fibrous/ porous solids materials.</a:t>
            </a:r>
          </a:p>
          <a:p>
            <a:pPr marL="395288"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Conduction through air trapped in void space.</a:t>
            </a:r>
          </a:p>
          <a:p>
            <a:pPr marL="395288"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At sufficient high temperature radiation occurs.</a:t>
            </a:r>
          </a:p>
          <a:p>
            <a:pPr marL="395288"/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Storage of Cryogenic Materials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8001000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Liquid H</a:t>
            </a:r>
            <a:r>
              <a:rPr lang="en-US" sz="2800" b="1" u="sng" baseline="-25000" dirty="0" smtClean="0"/>
              <a:t>2</a:t>
            </a:r>
            <a:r>
              <a:rPr lang="en-US" sz="2800" b="1" u="sng" dirty="0" smtClean="0"/>
              <a:t> storage: at 23K</a:t>
            </a:r>
          </a:p>
          <a:p>
            <a:r>
              <a:rPr lang="en-US" sz="2800" b="1" dirty="0"/>
              <a:t> </a:t>
            </a:r>
            <a:r>
              <a:rPr lang="en-US" sz="2800" b="1" dirty="0" err="1" smtClean="0"/>
              <a:t>Superinsulators</a:t>
            </a:r>
            <a:r>
              <a:rPr lang="en-US" sz="2800" b="1" dirty="0" smtClean="0"/>
              <a:t> </a:t>
            </a:r>
            <a:r>
              <a:rPr lang="en-US" sz="2800" dirty="0" smtClean="0"/>
              <a:t>are used which consists of multilayer of highly reflective material separated by insulating spacer.</a:t>
            </a:r>
          </a:p>
          <a:p>
            <a:r>
              <a:rPr lang="en-US" sz="2800" dirty="0" smtClean="0"/>
              <a:t>Entire system is evacuated to avoid air thermal conduction.</a:t>
            </a:r>
          </a:p>
          <a:p>
            <a:r>
              <a:rPr lang="en-US" sz="2800" baseline="-25000" dirty="0" smtClean="0"/>
              <a:t>  </a:t>
            </a:r>
            <a:endParaRPr lang="en-US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1141665"/>
            <a:ext cx="6715125" cy="503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Storage of Cryogenic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Introduction to heat transfer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Difference Between Heat Transfer and Thermodynamics:</a:t>
            </a:r>
          </a:p>
          <a:p>
            <a:endParaRPr lang="en-US" sz="1200" dirty="0"/>
          </a:p>
          <a:p>
            <a:pPr marL="346075" indent="-346075">
              <a:buFont typeface="Wingdings" pitchFamily="2" charset="2"/>
              <a:buChar char="q"/>
            </a:pPr>
            <a:r>
              <a:rPr lang="en-US" sz="2400" dirty="0" smtClean="0"/>
              <a:t>Heat transfer is a science which predicts the energy transfer between two bodies due to temperature difference.</a:t>
            </a:r>
          </a:p>
          <a:p>
            <a:pPr marL="346075" indent="-346075"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Thermodynamics teaches us this energy is heat.</a:t>
            </a:r>
          </a:p>
          <a:p>
            <a:pPr marL="346075" indent="-346075">
              <a:buFont typeface="Wingdings" pitchFamily="2" charset="2"/>
              <a:buChar char="q"/>
            </a:pPr>
            <a:r>
              <a:rPr lang="en-US" sz="2400" dirty="0" smtClean="0"/>
              <a:t>Heat transfer explains how energy will be transferred and the rate of that transfer.</a:t>
            </a:r>
          </a:p>
          <a:p>
            <a:pPr marL="346075" indent="-346075">
              <a:buFont typeface="Wingdings" pitchFamily="2" charset="2"/>
              <a:buChar char="q"/>
            </a:pPr>
            <a:r>
              <a:rPr lang="en-US" sz="2400" dirty="0" smtClean="0"/>
              <a:t>Thermodynamic deals with systems in equilibrium. It may use to predict the amount of energy required to change a system from one equilibrium stage to others. It may not be used to predict how fast this change will occur.</a:t>
            </a:r>
          </a:p>
          <a:p>
            <a:pPr marL="346075" indent="-346075">
              <a:buFont typeface="Wingdings" pitchFamily="2" charset="2"/>
              <a:buChar char="q"/>
            </a:pPr>
            <a:r>
              <a:rPr lang="en-US" sz="2400" dirty="0" smtClean="0"/>
              <a:t>Heat transfer supplement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and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law of thermodynamics and also additional experimental rule which is used to predict the transfer rate.</a:t>
            </a:r>
          </a:p>
          <a:p>
            <a:pPr marL="346075" indent="-346075">
              <a:buFont typeface="Wingdings" pitchFamily="2" charset="2"/>
              <a:buChar char="q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Heat Transfer by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Convection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284096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71818" y="138178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Newton’s law of Convection: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h = convection heat transfer coefficient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=  Film conductance</a:t>
            </a:r>
            <a:endParaRPr lang="en-US" sz="28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2730" y="1752600"/>
            <a:ext cx="5645070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1" y="1147334"/>
            <a:ext cx="5043488" cy="601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Heat Transfer by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Convection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Heat Transfer by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Radiation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Thermodynamic consideration shows that ideal thermal radiator or black body will emit energy at a rate proportional to fourth power of absolute temperature of body and directly proportional to it’s surface area.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Net exchange between two surface:</a:t>
            </a:r>
          </a:p>
          <a:p>
            <a:pPr algn="just"/>
            <a:endParaRPr lang="en-US" sz="28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3307" y="3200400"/>
            <a:ext cx="234029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7284" y="4495800"/>
            <a:ext cx="3142116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Heat Transfer by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Radiation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Considering the gray nature of surface: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</a:t>
            </a:r>
            <a:r>
              <a:rPr lang="en-US" sz="2800" dirty="0" smtClean="0">
                <a:sym typeface="Symbol"/>
              </a:rPr>
              <a:t> = Emissivity function</a:t>
            </a:r>
          </a:p>
          <a:p>
            <a:r>
              <a:rPr lang="en-US" sz="2800" dirty="0" smtClean="0">
                <a:sym typeface="Symbol"/>
              </a:rPr>
              <a:t>F</a:t>
            </a:r>
            <a:r>
              <a:rPr lang="en-US" sz="2800" baseline="-25000" dirty="0" smtClean="0">
                <a:sym typeface="Symbol"/>
              </a:rPr>
              <a:t>G</a:t>
            </a:r>
            <a:r>
              <a:rPr lang="en-US" sz="2800" dirty="0" smtClean="0">
                <a:sym typeface="Symbol"/>
              </a:rPr>
              <a:t> = Geometric view factor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b="1" dirty="0" smtClean="0">
                <a:sym typeface="Symbol"/>
              </a:rPr>
              <a:t>Radiation in an Enclosure:</a:t>
            </a:r>
          </a:p>
          <a:p>
            <a:endParaRPr lang="en-US" sz="2800" b="1" dirty="0" smtClean="0"/>
          </a:p>
          <a:p>
            <a:endParaRPr lang="en-US" sz="2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7528" y="1981200"/>
            <a:ext cx="3918072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8455" y="4529138"/>
            <a:ext cx="278034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H</a:t>
            </a:r>
            <a:r>
              <a:rPr lang="en-US" b="1" dirty="0" smtClean="0">
                <a:solidFill>
                  <a:schemeClr val="bg1"/>
                </a:solidFill>
              </a:rPr>
              <a:t>eat transfer by Conduction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Conduction heat transfer: Fourier’s law of Conduction</a:t>
            </a:r>
          </a:p>
          <a:p>
            <a:endParaRPr lang="en-US" sz="2800" dirty="0"/>
          </a:p>
          <a:p>
            <a:r>
              <a:rPr lang="en-US" sz="2400" dirty="0" smtClean="0"/>
              <a:t>Heat transfer rate per unit area is proportional to temperature gradient:-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q = heat transfer rate</a:t>
            </a:r>
          </a:p>
          <a:p>
            <a:r>
              <a:rPr lang="en-US" sz="2400" dirty="0" smtClean="0"/>
              <a:t>    = Temperature gradient</a:t>
            </a:r>
          </a:p>
          <a:p>
            <a:r>
              <a:rPr lang="en-US" sz="2400" dirty="0" smtClean="0"/>
              <a:t>K = Thermal conductivity</a:t>
            </a:r>
          </a:p>
          <a:p>
            <a:r>
              <a:rPr lang="en-US" sz="2400" dirty="0" smtClean="0"/>
              <a:t>(-) sign indicate heat flows downhill in temperature scale.</a:t>
            </a:r>
          </a:p>
          <a:p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9975" y="2592777"/>
            <a:ext cx="1343025" cy="83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3839" y="3429000"/>
            <a:ext cx="196496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783982"/>
            <a:ext cx="523875" cy="24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91225" y="2667000"/>
            <a:ext cx="25431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Conduction heat transfer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7850" y="1371600"/>
            <a:ext cx="31051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1371600"/>
            <a:ext cx="533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One dimensional Conductional heat transfer:</a:t>
            </a:r>
          </a:p>
          <a:p>
            <a:r>
              <a:rPr lang="en-US" sz="2000" dirty="0" smtClean="0"/>
              <a:t>Energy conducted in left face + Energy generated in within element = Change in internal energy +Energy conducted if right face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200400"/>
            <a:ext cx="32385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657600"/>
            <a:ext cx="3790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550" y="3886200"/>
            <a:ext cx="352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305300"/>
            <a:ext cx="4762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" y="5705475"/>
            <a:ext cx="46958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Conduction heat transfer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5852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1371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Combining above equation: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696970"/>
            <a:ext cx="2819400" cy="79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2743200"/>
            <a:ext cx="31051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D Conduction heat transfer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5626" y="1600200"/>
            <a:ext cx="4032174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375" y="1943100"/>
            <a:ext cx="4848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1371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three dimension heat conduction:</a:t>
            </a:r>
            <a:endParaRPr lang="en-US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324100"/>
            <a:ext cx="40100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D Conduction heat transfer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General 3D conduction Equation: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For constant conductivity: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			   </a:t>
            </a:r>
            <a:r>
              <a:rPr lang="en-US" sz="2000" dirty="0" smtClean="0"/>
              <a:t>= </a:t>
            </a:r>
            <a:r>
              <a:rPr lang="en-US" sz="2000" b="1" dirty="0" smtClean="0"/>
              <a:t>Thermal diffusivity of a material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905000"/>
            <a:ext cx="5791200" cy="67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233738"/>
            <a:ext cx="333099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9937" y="4119883"/>
            <a:ext cx="1338263" cy="375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D Conduction HT: Cylindrical Co-ordinate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1" y="1695450"/>
            <a:ext cx="3810000" cy="36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30030"/>
            <a:ext cx="5715000" cy="1122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D Conduction HT: Spherical Co-ordinate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4888" y="2438400"/>
            <a:ext cx="4176712" cy="445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695550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510</Words>
  <Application>Microsoft Office PowerPoint</Application>
  <PresentationFormat>On-screen Show (4:3)</PresentationFormat>
  <Paragraphs>87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Heat Transfer</vt:lpstr>
      <vt:lpstr>Introduction to heat transfer</vt:lpstr>
      <vt:lpstr>Heat transfer by Conduction</vt:lpstr>
      <vt:lpstr>Conduction heat transfer</vt:lpstr>
      <vt:lpstr>Conduction heat transfer</vt:lpstr>
      <vt:lpstr>3D Conduction heat transfer</vt:lpstr>
      <vt:lpstr>3D Conduction heat transfer</vt:lpstr>
      <vt:lpstr>3D Conduction HT: Cylindrical Co-ordinate</vt:lpstr>
      <vt:lpstr>3D Conduction HT: Spherical Co-ordinate</vt:lpstr>
      <vt:lpstr>General Equations of heat transfer for some specified conditions</vt:lpstr>
      <vt:lpstr>Thermal Conductivity</vt:lpstr>
      <vt:lpstr>Thermal Conductivity</vt:lpstr>
      <vt:lpstr>Thermal Conductivity</vt:lpstr>
      <vt:lpstr>Thermal Conductivity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</dc:title>
  <dc:creator>TOUFIQ</dc:creator>
  <cp:lastModifiedBy>TOUFIQ</cp:lastModifiedBy>
  <cp:revision>4</cp:revision>
  <dcterms:created xsi:type="dcterms:W3CDTF">2013-02-16T17:41:49Z</dcterms:created>
  <dcterms:modified xsi:type="dcterms:W3CDTF">2013-02-18T18:08:14Z</dcterms:modified>
</cp:coreProperties>
</file>